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5"/>
  </p:notesMasterIdLst>
  <p:sldIdLst>
    <p:sldId id="257" r:id="rId4"/>
    <p:sldId id="258" r:id="rId5"/>
    <p:sldId id="261" r:id="rId6"/>
    <p:sldId id="259" r:id="rId7"/>
    <p:sldId id="260" r:id="rId8"/>
    <p:sldId id="263" r:id="rId9"/>
    <p:sldId id="268" r:id="rId10"/>
    <p:sldId id="266" r:id="rId11"/>
    <p:sldId id="264" r:id="rId12"/>
    <p:sldId id="267"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1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0F3E1A-F44A-4BDC-BFDE-3CE901F7CC0B}" type="datetimeFigureOut">
              <a:rPr lang="en-US" smtClean="0"/>
              <a:t>6/15/2012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BE1359-2DA2-4102-8E5F-3C314329F386}" type="slidenum">
              <a:rPr lang="en-US" smtClean="0"/>
              <a:t>‹#›</a:t>
            </a:fld>
            <a:endParaRPr lang="en-US"/>
          </a:p>
        </p:txBody>
      </p:sp>
    </p:spTree>
    <p:extLst>
      <p:ext uri="{BB962C8B-B14F-4D97-AF65-F5344CB8AC3E}">
        <p14:creationId xmlns:p14="http://schemas.microsoft.com/office/powerpoint/2010/main" val="3798450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6/15/2012 11:52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6/15/2012 11:52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6/15/2012 11:52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6/15/2012 11:52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6/15/2012 11:52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6/15/2012 11:52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6/15/2012 11:52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6/15/2012 11:52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6/15/2012 11:52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6/15/2012 11:52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Java Performans Yönetimi</a:t>
            </a:r>
            <a:endParaRPr lang="en-US" dirty="0"/>
          </a:p>
        </p:txBody>
      </p:sp>
      <p:sp>
        <p:nvSpPr>
          <p:cNvPr id="3" name="Subtitle 2"/>
          <p:cNvSpPr>
            <a:spLocks noGrp="1"/>
          </p:cNvSpPr>
          <p:nvPr>
            <p:ph type="subTitle" idx="1"/>
          </p:nvPr>
        </p:nvSpPr>
        <p:spPr>
          <a:xfrm>
            <a:off x="730249" y="4344988"/>
            <a:ext cx="7681913" cy="1293812"/>
          </a:xfrm>
        </p:spPr>
        <p:txBody>
          <a:bodyPr>
            <a:normAutofit lnSpcReduction="10000"/>
          </a:bodyPr>
          <a:lstStyle/>
          <a:p>
            <a:r>
              <a:rPr lang="tr-TR" dirty="0" smtClean="0"/>
              <a:t>Yusuf Kürşat TUNCEL</a:t>
            </a:r>
            <a:endParaRPr lang="en-US" dirty="0" smtClean="0"/>
          </a:p>
          <a:p>
            <a:r>
              <a:rPr lang="tr-TR" dirty="0" smtClean="0"/>
              <a:t>CTO, KRON</a:t>
            </a:r>
          </a:p>
          <a:p>
            <a:r>
              <a:rPr lang="tr-TR" dirty="0" smtClean="0"/>
              <a:t>Haziran 2012</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606524"/>
          </a:xfrm>
        </p:spPr>
        <p:txBody>
          <a:bodyPr>
            <a:normAutofit fontScale="90000"/>
          </a:bodyPr>
          <a:lstStyle/>
          <a:p>
            <a:r>
              <a:rPr lang="tr-TR" dirty="0" smtClean="0">
                <a:solidFill>
                  <a:schemeClr val="tx2"/>
                </a:solidFill>
              </a:rPr>
              <a:t>Yük Dengeleyici </a:t>
            </a:r>
            <a:r>
              <a:rPr lang="en-US" dirty="0" err="1" smtClean="0">
                <a:solidFill>
                  <a:schemeClr val="tx2"/>
                </a:solidFill>
              </a:rPr>
              <a:t>Kullanımı</a:t>
            </a:r>
            <a:r>
              <a:rPr lang="en-US" dirty="0">
                <a:solidFill>
                  <a:schemeClr val="tx2"/>
                </a:solidFill>
              </a:rPr>
              <a:t/>
            </a:r>
            <a:br>
              <a:rPr lang="en-US" dirty="0">
                <a:solidFill>
                  <a:schemeClr val="tx2"/>
                </a:solidFill>
              </a:rPr>
            </a:br>
            <a:endParaRPr lang="en-US" dirty="0">
              <a:solidFill>
                <a:schemeClr val="tx2"/>
              </a:solidFill>
            </a:endParaRPr>
          </a:p>
        </p:txBody>
      </p:sp>
      <p:sp>
        <p:nvSpPr>
          <p:cNvPr id="3" name="Text Placeholder 2"/>
          <p:cNvSpPr>
            <a:spLocks noGrp="1"/>
          </p:cNvSpPr>
          <p:nvPr>
            <p:ph type="body" sz="quarter" idx="10"/>
          </p:nvPr>
        </p:nvSpPr>
        <p:spPr>
          <a:xfrm>
            <a:off x="408726" y="1124744"/>
            <a:ext cx="8382000" cy="1872208"/>
          </a:xfrm>
        </p:spPr>
        <p:txBody>
          <a:bodyPr>
            <a:normAutofit/>
          </a:bodyPr>
          <a:lstStyle/>
          <a:p>
            <a:r>
              <a:rPr lang="tr-TR" dirty="0" smtClean="0"/>
              <a:t>Donanım Temelli Yük Dengeleyici Kullanımı</a:t>
            </a:r>
          </a:p>
          <a:p>
            <a:pPr lvl="1"/>
            <a:r>
              <a:rPr lang="tr-TR" dirty="0" err="1" smtClean="0"/>
              <a:t>Session</a:t>
            </a:r>
            <a:r>
              <a:rPr lang="tr-TR" dirty="0" smtClean="0"/>
              <a:t> Replication ile </a:t>
            </a:r>
            <a:r>
              <a:rPr lang="tr-TR" dirty="0" err="1" smtClean="0"/>
              <a:t>persistence</a:t>
            </a:r>
            <a:r>
              <a:rPr lang="tr-TR" dirty="0" smtClean="0"/>
              <a:t> </a:t>
            </a:r>
            <a:r>
              <a:rPr lang="tr-TR" dirty="0" smtClean="0"/>
              <a:t>sağlanması</a:t>
            </a:r>
          </a:p>
          <a:p>
            <a:pPr lvl="1"/>
            <a:r>
              <a:rPr lang="tr-TR" dirty="0" err="1" smtClean="0"/>
              <a:t>Round-Robin</a:t>
            </a:r>
            <a:r>
              <a:rPr lang="tr-TR" dirty="0" smtClean="0"/>
              <a:t> algoritmasıyla yük </a:t>
            </a:r>
            <a:r>
              <a:rPr lang="tr-TR" dirty="0" smtClean="0"/>
              <a:t>dağıtımı</a:t>
            </a:r>
          </a:p>
          <a:p>
            <a:pPr lvl="1"/>
            <a:r>
              <a:rPr lang="tr-TR" dirty="0" smtClean="0"/>
              <a:t>HTTP Connection </a:t>
            </a:r>
            <a:r>
              <a:rPr lang="tr-TR" dirty="0" err="1" smtClean="0"/>
              <a:t>Persistence</a:t>
            </a:r>
            <a:endParaRPr lang="tr-TR" dirty="0" smtClean="0"/>
          </a:p>
          <a:p>
            <a:pPr lvl="1"/>
            <a:endParaRPr lang="tr-TR" dirty="0" smtClean="0"/>
          </a:p>
        </p:txBody>
      </p:sp>
      <p:sp>
        <p:nvSpPr>
          <p:cNvPr id="4" name="Rectangle 3"/>
          <p:cNvSpPr/>
          <p:nvPr/>
        </p:nvSpPr>
        <p:spPr bwMode="auto">
          <a:xfrm>
            <a:off x="1115616" y="3229124"/>
            <a:ext cx="2304256" cy="576064"/>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pitchFamily="34" charset="0"/>
              </a:rPr>
              <a:t>TC1</a:t>
            </a:r>
          </a:p>
        </p:txBody>
      </p:sp>
      <p:sp>
        <p:nvSpPr>
          <p:cNvPr id="5" name="Rectangle 4"/>
          <p:cNvSpPr/>
          <p:nvPr/>
        </p:nvSpPr>
        <p:spPr bwMode="auto">
          <a:xfrm>
            <a:off x="5436096" y="3229124"/>
            <a:ext cx="2304256" cy="576064"/>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pitchFamily="34" charset="0"/>
              </a:rPr>
              <a:t>TC2</a:t>
            </a:r>
            <a:endParaRPr lang="tr-TR" sz="2300" dirty="0" smtClean="0">
              <a:solidFill>
                <a:schemeClr val="tx1"/>
              </a:solidFill>
              <a:latin typeface="Segoe" pitchFamily="34" charset="0"/>
            </a:endParaRPr>
          </a:p>
        </p:txBody>
      </p:sp>
      <p:cxnSp>
        <p:nvCxnSpPr>
          <p:cNvPr id="7" name="Straight Arrow Connector 6"/>
          <p:cNvCxnSpPr>
            <a:endCxn id="5" idx="1"/>
          </p:cNvCxnSpPr>
          <p:nvPr/>
        </p:nvCxnSpPr>
        <p:spPr>
          <a:xfrm>
            <a:off x="3419872" y="3517156"/>
            <a:ext cx="2016224" cy="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395322" y="3140968"/>
            <a:ext cx="1976760" cy="369332"/>
          </a:xfrm>
          <a:prstGeom prst="rect">
            <a:avLst/>
          </a:prstGeom>
          <a:noFill/>
        </p:spPr>
        <p:txBody>
          <a:bodyPr wrap="none" rtlCol="0">
            <a:spAutoFit/>
          </a:bodyPr>
          <a:lstStyle/>
          <a:p>
            <a:r>
              <a:rPr lang="tr-TR" dirty="0" err="1" smtClean="0"/>
              <a:t>Session</a:t>
            </a:r>
            <a:r>
              <a:rPr lang="tr-TR" dirty="0" smtClean="0"/>
              <a:t> Replication</a:t>
            </a:r>
            <a:endParaRPr lang="tr-TR" dirty="0"/>
          </a:p>
        </p:txBody>
      </p:sp>
      <p:sp>
        <p:nvSpPr>
          <p:cNvPr id="10" name="Oval 9"/>
          <p:cNvSpPr/>
          <p:nvPr/>
        </p:nvSpPr>
        <p:spPr bwMode="auto">
          <a:xfrm>
            <a:off x="3039279" y="4237236"/>
            <a:ext cx="2688846" cy="1080120"/>
          </a:xfrm>
          <a:prstGeom prst="ellips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pitchFamily="34" charset="0"/>
              </a:rPr>
              <a:t>LB (Aktif/Pasif)</a:t>
            </a:r>
          </a:p>
        </p:txBody>
      </p:sp>
      <p:cxnSp>
        <p:nvCxnSpPr>
          <p:cNvPr id="11" name="Straight Arrow Connector 10"/>
          <p:cNvCxnSpPr/>
          <p:nvPr/>
        </p:nvCxnSpPr>
        <p:spPr>
          <a:xfrm flipV="1">
            <a:off x="4436332" y="5317356"/>
            <a:ext cx="0" cy="72008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436332" y="5511164"/>
            <a:ext cx="1345497" cy="369332"/>
          </a:xfrm>
          <a:prstGeom prst="rect">
            <a:avLst/>
          </a:prstGeom>
          <a:noFill/>
        </p:spPr>
        <p:txBody>
          <a:bodyPr wrap="none" rtlCol="0">
            <a:spAutoFit/>
          </a:bodyPr>
          <a:lstStyle/>
          <a:p>
            <a:r>
              <a:rPr lang="tr-TR" dirty="0" smtClean="0"/>
              <a:t>http </a:t>
            </a:r>
            <a:r>
              <a:rPr lang="tr-TR" dirty="0" err="1"/>
              <a:t>r</a:t>
            </a:r>
            <a:r>
              <a:rPr lang="tr-TR" dirty="0" err="1" smtClean="0"/>
              <a:t>equest</a:t>
            </a:r>
            <a:endParaRPr lang="tr-TR" dirty="0"/>
          </a:p>
        </p:txBody>
      </p:sp>
      <p:cxnSp>
        <p:nvCxnSpPr>
          <p:cNvPr id="16" name="Straight Arrow Connector 15"/>
          <p:cNvCxnSpPr>
            <a:stCxn id="4" idx="2"/>
          </p:cNvCxnSpPr>
          <p:nvPr/>
        </p:nvCxnSpPr>
        <p:spPr>
          <a:xfrm>
            <a:off x="2267744" y="3805188"/>
            <a:ext cx="1127578" cy="72008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5508104" y="3774494"/>
            <a:ext cx="1069856" cy="750774"/>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993943" y="4156949"/>
            <a:ext cx="1345497" cy="369332"/>
          </a:xfrm>
          <a:prstGeom prst="rect">
            <a:avLst/>
          </a:prstGeom>
          <a:noFill/>
        </p:spPr>
        <p:txBody>
          <a:bodyPr wrap="none" rtlCol="0">
            <a:spAutoFit/>
          </a:bodyPr>
          <a:lstStyle/>
          <a:p>
            <a:r>
              <a:rPr lang="tr-TR" dirty="0" smtClean="0"/>
              <a:t>http </a:t>
            </a:r>
            <a:r>
              <a:rPr lang="tr-TR" dirty="0" err="1" smtClean="0"/>
              <a:t>request</a:t>
            </a:r>
            <a:endParaRPr lang="tr-TR" dirty="0"/>
          </a:p>
        </p:txBody>
      </p:sp>
      <p:sp>
        <p:nvSpPr>
          <p:cNvPr id="22" name="TextBox 21"/>
          <p:cNvSpPr txBox="1"/>
          <p:nvPr/>
        </p:nvSpPr>
        <p:spPr>
          <a:xfrm>
            <a:off x="1476483" y="4165228"/>
            <a:ext cx="1345497" cy="369332"/>
          </a:xfrm>
          <a:prstGeom prst="rect">
            <a:avLst/>
          </a:prstGeom>
          <a:noFill/>
        </p:spPr>
        <p:txBody>
          <a:bodyPr wrap="none" rtlCol="0">
            <a:spAutoFit/>
          </a:bodyPr>
          <a:lstStyle/>
          <a:p>
            <a:r>
              <a:rPr lang="tr-TR" dirty="0" smtClean="0"/>
              <a:t>http </a:t>
            </a:r>
            <a:r>
              <a:rPr lang="tr-TR" dirty="0" err="1" smtClean="0"/>
              <a:t>request</a:t>
            </a:r>
            <a:endParaRPr lang="tr-TR" dirty="0"/>
          </a:p>
        </p:txBody>
      </p:sp>
    </p:spTree>
    <p:extLst>
      <p:ext uri="{BB962C8B-B14F-4D97-AF65-F5344CB8AC3E}">
        <p14:creationId xmlns:p14="http://schemas.microsoft.com/office/powerpoint/2010/main" val="270454347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tr-TR" dirty="0"/>
              <a:t>Performansa Yönelik Kodlama</a:t>
            </a:r>
            <a:br>
              <a:rPr lang="tr-TR" dirty="0"/>
            </a:br>
            <a:endParaRPr lang="en-US" dirty="0">
              <a:solidFill>
                <a:schemeClr val="tx2"/>
              </a:solidFill>
            </a:endParaRPr>
          </a:p>
        </p:txBody>
      </p:sp>
      <p:sp>
        <p:nvSpPr>
          <p:cNvPr id="3" name="Text Placeholder 2"/>
          <p:cNvSpPr>
            <a:spLocks noGrp="1"/>
          </p:cNvSpPr>
          <p:nvPr>
            <p:ph type="body" sz="quarter" idx="10"/>
          </p:nvPr>
        </p:nvSpPr>
        <p:spPr>
          <a:xfrm>
            <a:off x="381000" y="1905001"/>
            <a:ext cx="8382000" cy="2892152"/>
          </a:xfrm>
        </p:spPr>
        <p:txBody>
          <a:bodyPr>
            <a:normAutofit/>
          </a:bodyPr>
          <a:lstStyle/>
          <a:p>
            <a:r>
              <a:rPr lang="tr-TR" dirty="0" smtClean="0"/>
              <a:t>Nesne </a:t>
            </a:r>
            <a:r>
              <a:rPr lang="tr-TR" dirty="0"/>
              <a:t>H</a:t>
            </a:r>
            <a:r>
              <a:rPr lang="tr-TR" dirty="0" smtClean="0"/>
              <a:t>avuzu Kullanımı</a:t>
            </a:r>
          </a:p>
          <a:p>
            <a:r>
              <a:rPr lang="tr-TR" dirty="0" smtClean="0"/>
              <a:t>Obje yaratmaktan kaçınma</a:t>
            </a:r>
          </a:p>
          <a:p>
            <a:r>
              <a:rPr lang="tr-TR" dirty="0" smtClean="0"/>
              <a:t>Auto </a:t>
            </a:r>
            <a:r>
              <a:rPr lang="tr-TR" dirty="0" err="1" smtClean="0"/>
              <a:t>unboxing’den</a:t>
            </a:r>
            <a:r>
              <a:rPr lang="tr-TR" dirty="0" smtClean="0"/>
              <a:t> kaçınma</a:t>
            </a:r>
          </a:p>
          <a:p>
            <a:r>
              <a:rPr lang="tr-TR" dirty="0" err="1" smtClean="0"/>
              <a:t>Singleton</a:t>
            </a:r>
            <a:r>
              <a:rPr lang="tr-TR" dirty="0" smtClean="0"/>
              <a:t> Nesne Yapısı kullanma</a:t>
            </a:r>
          </a:p>
          <a:p>
            <a:r>
              <a:rPr lang="tr-TR" dirty="0" err="1" smtClean="0"/>
              <a:t>Cast’lerden</a:t>
            </a:r>
            <a:r>
              <a:rPr lang="tr-TR" dirty="0" smtClean="0"/>
              <a:t> kaçınma</a:t>
            </a:r>
          </a:p>
          <a:p>
            <a:pPr marL="0" indent="0">
              <a:buNone/>
            </a:pPr>
            <a:endParaRPr lang="tr-TR" dirty="0" smtClean="0"/>
          </a:p>
        </p:txBody>
      </p:sp>
    </p:spTree>
    <p:extLst>
      <p:ext uri="{BB962C8B-B14F-4D97-AF65-F5344CB8AC3E}">
        <p14:creationId xmlns:p14="http://schemas.microsoft.com/office/powerpoint/2010/main" val="83552332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Giriş</a:t>
            </a:r>
            <a:endParaRPr lang="en-US" dirty="0"/>
          </a:p>
        </p:txBody>
      </p:sp>
      <p:sp>
        <p:nvSpPr>
          <p:cNvPr id="3" name="Text Placeholder 2"/>
          <p:cNvSpPr>
            <a:spLocks noGrp="1"/>
          </p:cNvSpPr>
          <p:nvPr>
            <p:ph type="body" sz="quarter" idx="10"/>
          </p:nvPr>
        </p:nvSpPr>
        <p:spPr>
          <a:xfrm>
            <a:off x="381000" y="1411552"/>
            <a:ext cx="8382000" cy="2320635"/>
          </a:xfrm>
        </p:spPr>
        <p:txBody>
          <a:bodyPr/>
          <a:lstStyle/>
          <a:p>
            <a:r>
              <a:rPr lang="tr-TR" dirty="0" smtClean="0"/>
              <a:t>Kişisel Tanıtım</a:t>
            </a:r>
            <a:endParaRPr lang="en-US" dirty="0" smtClean="0"/>
          </a:p>
          <a:p>
            <a:pPr lvl="1"/>
            <a:r>
              <a:rPr lang="tr-TR" dirty="0" smtClean="0"/>
              <a:t>1994’ten beri Java’yla çalışıyorum.</a:t>
            </a:r>
          </a:p>
          <a:p>
            <a:pPr lvl="1"/>
            <a:r>
              <a:rPr lang="tr-TR" dirty="0" smtClean="0"/>
              <a:t>2004’ten bu yana profesyonel Java geliştiricisi, kullanıcısı, yöneticisi.</a:t>
            </a:r>
            <a:endParaRPr lang="en-US" dirty="0" smtClean="0"/>
          </a:p>
          <a:p>
            <a:r>
              <a:rPr lang="tr-TR" dirty="0" smtClean="0"/>
              <a:t>Java Performansını Etkileyen Faktörler</a:t>
            </a:r>
            <a:endParaRPr lang="en-US" dirty="0" smtClean="0"/>
          </a:p>
        </p:txBody>
      </p:sp>
      <p:sp>
        <p:nvSpPr>
          <p:cNvPr id="4" name="Rounded Rectangle 3"/>
          <p:cNvSpPr/>
          <p:nvPr/>
        </p:nvSpPr>
        <p:spPr bwMode="auto">
          <a:xfrm>
            <a:off x="6216952" y="4381500"/>
            <a:ext cx="2201333" cy="882953"/>
          </a:xfrm>
          <a:prstGeom prst="roundRect">
            <a:avLst>
              <a:gd name="adj" fmla="val 9033"/>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300" dirty="0" smtClean="0">
                <a:solidFill>
                  <a:schemeClr val="tx1"/>
                </a:solidFill>
              </a:rPr>
              <a:t>Performans Gözlemlenmesi</a:t>
            </a:r>
            <a:endParaRPr lang="en-US" sz="2300" dirty="0" smtClean="0">
              <a:solidFill>
                <a:schemeClr val="tx1"/>
              </a:solidFill>
            </a:endParaRPr>
          </a:p>
        </p:txBody>
      </p:sp>
      <p:sp>
        <p:nvSpPr>
          <p:cNvPr id="5" name="Rounded Rectangle 4"/>
          <p:cNvSpPr/>
          <p:nvPr/>
        </p:nvSpPr>
        <p:spPr bwMode="auto">
          <a:xfrm>
            <a:off x="3556000" y="4381500"/>
            <a:ext cx="2201333" cy="882953"/>
          </a:xfrm>
          <a:prstGeom prst="roundRect">
            <a:avLst>
              <a:gd name="adj" fmla="val 903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300" dirty="0" smtClean="0">
                <a:solidFill>
                  <a:schemeClr val="tx1"/>
                </a:solidFill>
              </a:rPr>
              <a:t>Java Parametreleri</a:t>
            </a:r>
            <a:endParaRPr lang="en-US" sz="2300" dirty="0" smtClean="0">
              <a:solidFill>
                <a:schemeClr val="tx1"/>
              </a:solidFill>
            </a:endParaRPr>
          </a:p>
        </p:txBody>
      </p:sp>
      <p:sp>
        <p:nvSpPr>
          <p:cNvPr id="6" name="Rounded Rectangle 5"/>
          <p:cNvSpPr/>
          <p:nvPr/>
        </p:nvSpPr>
        <p:spPr bwMode="auto">
          <a:xfrm>
            <a:off x="825500" y="4381500"/>
            <a:ext cx="2201333" cy="882953"/>
          </a:xfrm>
          <a:prstGeom prst="roundRect">
            <a:avLst>
              <a:gd name="adj" fmla="val 9033"/>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tr-TR" sz="2300" dirty="0" smtClean="0">
                <a:solidFill>
                  <a:schemeClr val="tx1"/>
                </a:solidFill>
              </a:rPr>
              <a:t>İşletim Sistemi</a:t>
            </a:r>
            <a:endParaRPr lang="en-US" sz="2300" dirty="0" smtClean="0">
              <a:solidFill>
                <a:schemeClr val="tx1"/>
              </a:solidFill>
            </a:endParaRPr>
          </a:p>
        </p:txBody>
      </p:sp>
      <p:sp>
        <p:nvSpPr>
          <p:cNvPr id="7" name="Rounded Rectangle 6"/>
          <p:cNvSpPr/>
          <p:nvPr/>
        </p:nvSpPr>
        <p:spPr bwMode="auto">
          <a:xfrm>
            <a:off x="6216952" y="5539619"/>
            <a:ext cx="2201333" cy="882953"/>
          </a:xfrm>
          <a:prstGeom prst="roundRect">
            <a:avLst>
              <a:gd name="adj" fmla="val 9033"/>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300" dirty="0" smtClean="0">
                <a:solidFill>
                  <a:schemeClr val="tx1"/>
                </a:solidFill>
              </a:rPr>
              <a:t>Kodlama</a:t>
            </a:r>
            <a:endParaRPr lang="en-US" sz="2300" dirty="0" smtClean="0">
              <a:solidFill>
                <a:schemeClr val="tx1"/>
              </a:solidFill>
            </a:endParaRPr>
          </a:p>
        </p:txBody>
      </p:sp>
      <p:sp>
        <p:nvSpPr>
          <p:cNvPr id="8" name="Rounded Rectangle 7"/>
          <p:cNvSpPr/>
          <p:nvPr/>
        </p:nvSpPr>
        <p:spPr bwMode="auto">
          <a:xfrm>
            <a:off x="3556000" y="5539619"/>
            <a:ext cx="2201333" cy="882953"/>
          </a:xfrm>
          <a:prstGeom prst="roundRect">
            <a:avLst>
              <a:gd name="adj" fmla="val 9033"/>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300" dirty="0" smtClean="0">
                <a:solidFill>
                  <a:schemeClr val="tx1"/>
                </a:solidFill>
              </a:rPr>
              <a:t>Profiler</a:t>
            </a:r>
            <a:endParaRPr lang="en-US" sz="2300" dirty="0" smtClean="0">
              <a:solidFill>
                <a:schemeClr val="tx1"/>
              </a:solidFill>
            </a:endParaRPr>
          </a:p>
        </p:txBody>
      </p:sp>
      <p:sp>
        <p:nvSpPr>
          <p:cNvPr id="9" name="Rounded Rectangle 8"/>
          <p:cNvSpPr/>
          <p:nvPr/>
        </p:nvSpPr>
        <p:spPr bwMode="auto">
          <a:xfrm>
            <a:off x="825500" y="5539619"/>
            <a:ext cx="2201333" cy="882953"/>
          </a:xfrm>
          <a:prstGeom prst="roundRect">
            <a:avLst>
              <a:gd name="adj" fmla="val 9033"/>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tr-TR" sz="2300" dirty="0" err="1" smtClean="0">
                <a:solidFill>
                  <a:schemeClr val="tx1"/>
                </a:solidFill>
              </a:rPr>
              <a:t>Cache’leme</a:t>
            </a:r>
            <a:r>
              <a:rPr lang="tr-TR" sz="2300" dirty="0" smtClean="0">
                <a:solidFill>
                  <a:schemeClr val="tx1"/>
                </a:solidFill>
              </a:rPr>
              <a:t> ve </a:t>
            </a:r>
            <a:r>
              <a:rPr lang="tr-TR" sz="2300" dirty="0" err="1" smtClean="0">
                <a:solidFill>
                  <a:schemeClr val="tx1"/>
                </a:solidFill>
              </a:rPr>
              <a:t>Loglama</a:t>
            </a:r>
            <a:endParaRPr lang="en-US" sz="2300" dirty="0" smtClean="0">
              <a:solidFill>
                <a:schemeClr val="tx1"/>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tr-TR" dirty="0" smtClean="0"/>
              <a:t>İnce Ayar Stratejisi</a:t>
            </a:r>
            <a:r>
              <a:rPr lang="en-US" dirty="0" smtClean="0"/>
              <a:t/>
            </a:r>
            <a:br>
              <a:rPr lang="en-US" dirty="0" smtClean="0"/>
            </a:br>
            <a:endParaRPr lang="en-US" dirty="0">
              <a:solidFill>
                <a:schemeClr val="tx2"/>
              </a:solidFill>
            </a:endParaRPr>
          </a:p>
        </p:txBody>
      </p:sp>
      <p:sp>
        <p:nvSpPr>
          <p:cNvPr id="4" name="Rectangle 3"/>
          <p:cNvSpPr/>
          <p:nvPr/>
        </p:nvSpPr>
        <p:spPr bwMode="auto">
          <a:xfrm>
            <a:off x="395536" y="1052736"/>
            <a:ext cx="2592288" cy="72008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pitchFamily="34" charset="0"/>
              </a:rPr>
              <a:t>Gözlemle, Ölç, </a:t>
            </a:r>
            <a:r>
              <a:rPr lang="tr-TR" sz="23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pitchFamily="34" charset="0"/>
              </a:rPr>
              <a:t>Önceliklendir</a:t>
            </a:r>
            <a:endParaRPr lang="tr-TR" sz="2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pitchFamily="34" charset="0"/>
            </a:endParaRPr>
          </a:p>
        </p:txBody>
      </p:sp>
      <p:sp>
        <p:nvSpPr>
          <p:cNvPr id="5" name="Rectangle 4"/>
          <p:cNvSpPr/>
          <p:nvPr/>
        </p:nvSpPr>
        <p:spPr bwMode="auto">
          <a:xfrm>
            <a:off x="395536" y="2420888"/>
            <a:ext cx="2592288" cy="72008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pitchFamily="34" charset="0"/>
              </a:rPr>
              <a:t>Darboğazı Tespit Et</a:t>
            </a:r>
          </a:p>
        </p:txBody>
      </p:sp>
      <p:sp>
        <p:nvSpPr>
          <p:cNvPr id="6" name="Rectangle 5"/>
          <p:cNvSpPr/>
          <p:nvPr/>
        </p:nvSpPr>
        <p:spPr bwMode="auto">
          <a:xfrm>
            <a:off x="395536" y="3789040"/>
            <a:ext cx="2592288" cy="72008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pitchFamily="34" charset="0"/>
              </a:rPr>
              <a:t>Hipotez Kur</a:t>
            </a:r>
          </a:p>
        </p:txBody>
      </p:sp>
      <p:sp>
        <p:nvSpPr>
          <p:cNvPr id="7" name="Rectangle 6"/>
          <p:cNvSpPr/>
          <p:nvPr/>
        </p:nvSpPr>
        <p:spPr bwMode="auto">
          <a:xfrm>
            <a:off x="395536" y="5157192"/>
            <a:ext cx="2592288" cy="72008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pitchFamily="34" charset="0"/>
              </a:rPr>
              <a:t>Test Senaryosu Oluştur</a:t>
            </a:r>
          </a:p>
        </p:txBody>
      </p:sp>
      <p:sp>
        <p:nvSpPr>
          <p:cNvPr id="8" name="Rectangle 7"/>
          <p:cNvSpPr/>
          <p:nvPr/>
        </p:nvSpPr>
        <p:spPr bwMode="auto">
          <a:xfrm>
            <a:off x="5517620" y="4207233"/>
            <a:ext cx="2592288" cy="72008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pitchFamily="34" charset="0"/>
              </a:rPr>
              <a:t>Kod Düzeltmesi Yap</a:t>
            </a:r>
          </a:p>
        </p:txBody>
      </p:sp>
      <p:sp>
        <p:nvSpPr>
          <p:cNvPr id="9" name="Rectangle 8"/>
          <p:cNvSpPr/>
          <p:nvPr/>
        </p:nvSpPr>
        <p:spPr bwMode="auto">
          <a:xfrm>
            <a:off x="5517620" y="2851092"/>
            <a:ext cx="2592288" cy="72008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pitchFamily="34" charset="0"/>
              </a:rPr>
              <a:t>Test Et, Karşılatır</a:t>
            </a:r>
          </a:p>
        </p:txBody>
      </p:sp>
      <p:sp>
        <p:nvSpPr>
          <p:cNvPr id="10" name="Oval 9"/>
          <p:cNvSpPr/>
          <p:nvPr/>
        </p:nvSpPr>
        <p:spPr bwMode="auto">
          <a:xfrm>
            <a:off x="5508104" y="908720"/>
            <a:ext cx="2592288" cy="1296144"/>
          </a:xfrm>
          <a:prstGeom prst="ellips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pitchFamily="34" charset="0"/>
              </a:rPr>
              <a:t>Evet, Şimdi Daha İyi!</a:t>
            </a:r>
            <a:endParaRPr lang="tr-TR" sz="23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pitchFamily="34" charset="0"/>
            </a:endParaRPr>
          </a:p>
        </p:txBody>
      </p:sp>
      <p:cxnSp>
        <p:nvCxnSpPr>
          <p:cNvPr id="12" name="Straight Arrow Connector 11"/>
          <p:cNvCxnSpPr/>
          <p:nvPr/>
        </p:nvCxnSpPr>
        <p:spPr>
          <a:xfrm flipV="1">
            <a:off x="2987824" y="4567274"/>
            <a:ext cx="2520280" cy="949958"/>
          </a:xfrm>
          <a:prstGeom prst="straightConnector1">
            <a:avLst/>
          </a:prstGeom>
          <a:ln w="3810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691680" y="1772816"/>
            <a:ext cx="0" cy="648072"/>
          </a:xfrm>
          <a:prstGeom prst="straightConnector1">
            <a:avLst/>
          </a:prstGeom>
          <a:ln w="3810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691680" y="3140968"/>
            <a:ext cx="0" cy="648072"/>
          </a:xfrm>
          <a:prstGeom prst="straightConnector1">
            <a:avLst/>
          </a:prstGeom>
          <a:ln w="3810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691680" y="4509120"/>
            <a:ext cx="0" cy="648072"/>
          </a:xfrm>
          <a:prstGeom prst="straightConnector1">
            <a:avLst/>
          </a:prstGeom>
          <a:ln w="3810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6804248" y="3559161"/>
            <a:ext cx="0" cy="648072"/>
          </a:xfrm>
          <a:prstGeom prst="straightConnector1">
            <a:avLst/>
          </a:prstGeom>
          <a:ln w="3810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6804248" y="2203020"/>
            <a:ext cx="0" cy="648072"/>
          </a:xfrm>
          <a:prstGeom prst="straightConnector1">
            <a:avLst/>
          </a:prstGeom>
          <a:ln w="3810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0" idx="2"/>
          </p:cNvCxnSpPr>
          <p:nvPr/>
        </p:nvCxnSpPr>
        <p:spPr>
          <a:xfrm flipH="1" flipV="1">
            <a:off x="2987824" y="1412776"/>
            <a:ext cx="2520280" cy="144016"/>
          </a:xfrm>
          <a:prstGeom prst="straightConnector1">
            <a:avLst/>
          </a:prstGeom>
          <a:ln w="3810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5" idx="3"/>
          </p:cNvCxnSpPr>
          <p:nvPr/>
        </p:nvCxnSpPr>
        <p:spPr>
          <a:xfrm flipH="1" flipV="1">
            <a:off x="2987824" y="2780928"/>
            <a:ext cx="2520280" cy="430204"/>
          </a:xfrm>
          <a:prstGeom prst="straightConnector1">
            <a:avLst/>
          </a:prstGeom>
          <a:ln w="3810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2987824" y="2203021"/>
            <a:ext cx="3024336" cy="707886"/>
          </a:xfrm>
          <a:prstGeom prst="rect">
            <a:avLst/>
          </a:prstGeom>
          <a:noFill/>
        </p:spPr>
        <p:txBody>
          <a:bodyPr wrap="square" lIns="91440" tIns="45720" rIns="91440" bIns="45720">
            <a:spAutoFit/>
          </a:bodyPr>
          <a:lstStyle/>
          <a:p>
            <a:pPr algn="ctr" defTabSz="914099" fontAlgn="base">
              <a:spcBef>
                <a:spcPct val="0"/>
              </a:spcBef>
              <a:spcAft>
                <a:spcPct val="0"/>
              </a:spcAft>
            </a:pPr>
            <a:r>
              <a:rPr lang="tr-TR" sz="20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latin typeface="+mj-lt"/>
              </a:rPr>
              <a:t>Düzelmedi mi?</a:t>
            </a:r>
          </a:p>
          <a:p>
            <a:pPr algn="ctr" defTabSz="914099" fontAlgn="base">
              <a:spcBef>
                <a:spcPct val="0"/>
              </a:spcBef>
              <a:spcAft>
                <a:spcPct val="0"/>
              </a:spcAft>
            </a:pPr>
            <a:r>
              <a:rPr lang="tr-TR" sz="20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latin typeface="+mj-lt"/>
              </a:rPr>
              <a:t>Tekrar Dene.</a:t>
            </a:r>
            <a:endParaRPr lang="tr-TR" sz="20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latin typeface="+mj-lt"/>
            </a:endParaRPr>
          </a:p>
        </p:txBody>
      </p:sp>
      <p:sp>
        <p:nvSpPr>
          <p:cNvPr id="33" name="Rectangle 32"/>
          <p:cNvSpPr/>
          <p:nvPr/>
        </p:nvSpPr>
        <p:spPr>
          <a:xfrm>
            <a:off x="2979373" y="776898"/>
            <a:ext cx="3024336" cy="707886"/>
          </a:xfrm>
          <a:prstGeom prst="rect">
            <a:avLst/>
          </a:prstGeom>
          <a:noFill/>
        </p:spPr>
        <p:txBody>
          <a:bodyPr wrap="square" lIns="91440" tIns="45720" rIns="91440" bIns="45720">
            <a:spAutoFit/>
          </a:bodyPr>
          <a:lstStyle/>
          <a:p>
            <a:pPr algn="ctr" defTabSz="914099" fontAlgn="base">
              <a:spcBef>
                <a:spcPct val="0"/>
              </a:spcBef>
              <a:spcAft>
                <a:spcPct val="0"/>
              </a:spcAft>
            </a:pPr>
            <a:r>
              <a:rPr lang="tr-TR" sz="20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latin typeface="+mj-lt"/>
              </a:rPr>
              <a:t>Daha Çok Performans?</a:t>
            </a:r>
          </a:p>
          <a:p>
            <a:pPr algn="ctr" defTabSz="914099" fontAlgn="base">
              <a:spcBef>
                <a:spcPct val="0"/>
              </a:spcBef>
              <a:spcAft>
                <a:spcPct val="0"/>
              </a:spcAft>
            </a:pPr>
            <a:r>
              <a:rPr lang="tr-TR" sz="2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mj-lt"/>
              </a:rPr>
              <a:t>Baştan Başla.</a:t>
            </a:r>
            <a:endParaRPr lang="tr-TR" sz="20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latin typeface="+mj-lt"/>
            </a:endParaRPr>
          </a:p>
        </p:txBody>
      </p:sp>
    </p:spTree>
    <p:extLst>
      <p:ext uri="{BB962C8B-B14F-4D97-AF65-F5344CB8AC3E}">
        <p14:creationId xmlns:p14="http://schemas.microsoft.com/office/powerpoint/2010/main" val="224702373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tr-TR" dirty="0"/>
              <a:t>İşletim Sistemi Faktörü</a:t>
            </a:r>
            <a:r>
              <a:rPr lang="en-US" dirty="0"/>
              <a:t/>
            </a:r>
            <a:br>
              <a:rPr lang="en-US" dirty="0"/>
            </a:br>
            <a:r>
              <a:rPr lang="tr-TR" sz="3600" dirty="0">
                <a:solidFill>
                  <a:schemeClr val="tx2"/>
                </a:solidFill>
              </a:rPr>
              <a:t>Java, işletim sisteminden bağımsızdır(!) (mı acaba)</a:t>
            </a:r>
            <a:endParaRPr lang="en-US" sz="3600"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lnSpcReduction="10000"/>
          </a:bodyPr>
          <a:lstStyle/>
          <a:p>
            <a:r>
              <a:rPr lang="tr-TR" dirty="0" err="1" smtClean="0"/>
              <a:t>Kernel</a:t>
            </a:r>
            <a:r>
              <a:rPr lang="tr-TR" dirty="0" smtClean="0"/>
              <a:t> Ayarlarının Gözden Geçirilmesi</a:t>
            </a:r>
            <a:endParaRPr lang="en-US" dirty="0" smtClean="0"/>
          </a:p>
          <a:p>
            <a:pPr lvl="1"/>
            <a:r>
              <a:rPr lang="tr-TR" dirty="0" err="1" smtClean="0"/>
              <a:t>Max</a:t>
            </a:r>
            <a:r>
              <a:rPr lang="tr-TR" dirty="0" smtClean="0"/>
              <a:t>. </a:t>
            </a:r>
            <a:r>
              <a:rPr lang="tr-TR" dirty="0" err="1" smtClean="0"/>
              <a:t>HeapSize</a:t>
            </a:r>
            <a:r>
              <a:rPr lang="tr-TR" dirty="0" smtClean="0"/>
              <a:t>, </a:t>
            </a:r>
            <a:r>
              <a:rPr lang="tr-TR" dirty="0" err="1" smtClean="0"/>
              <a:t>Shared</a:t>
            </a:r>
            <a:r>
              <a:rPr lang="tr-TR" dirty="0" smtClean="0"/>
              <a:t> </a:t>
            </a:r>
            <a:r>
              <a:rPr lang="tr-TR" dirty="0" err="1" smtClean="0"/>
              <a:t>Segment</a:t>
            </a:r>
            <a:r>
              <a:rPr lang="tr-TR" dirty="0"/>
              <a:t> </a:t>
            </a:r>
            <a:r>
              <a:rPr lang="tr-TR" dirty="0" smtClean="0"/>
              <a:t>büyüklükleri</a:t>
            </a:r>
            <a:endParaRPr lang="en-US" dirty="0" smtClean="0"/>
          </a:p>
          <a:p>
            <a:pPr lvl="1"/>
            <a:r>
              <a:rPr lang="tr-TR" dirty="0" err="1" smtClean="0"/>
              <a:t>Max</a:t>
            </a:r>
            <a:r>
              <a:rPr lang="tr-TR" dirty="0" smtClean="0"/>
              <a:t>. </a:t>
            </a:r>
            <a:r>
              <a:rPr lang="tr-TR" dirty="0" err="1" smtClean="0"/>
              <a:t>Num</a:t>
            </a:r>
            <a:r>
              <a:rPr lang="tr-TR" dirty="0" smtClean="0"/>
              <a:t>. Open </a:t>
            </a:r>
            <a:r>
              <a:rPr lang="tr-TR" dirty="0" err="1" smtClean="0"/>
              <a:t>Files</a:t>
            </a:r>
            <a:r>
              <a:rPr lang="tr-TR" dirty="0" smtClean="0"/>
              <a:t> parametresi</a:t>
            </a:r>
            <a:endParaRPr lang="en-US" dirty="0" smtClean="0"/>
          </a:p>
          <a:p>
            <a:pPr lvl="1"/>
            <a:r>
              <a:rPr lang="tr-TR" dirty="0" err="1" smtClean="0"/>
              <a:t>Max</a:t>
            </a:r>
            <a:r>
              <a:rPr lang="tr-TR" dirty="0" smtClean="0"/>
              <a:t>. </a:t>
            </a:r>
            <a:r>
              <a:rPr lang="tr-TR" dirty="0" err="1" smtClean="0"/>
              <a:t>Threads</a:t>
            </a:r>
            <a:r>
              <a:rPr lang="tr-TR" dirty="0" smtClean="0"/>
              <a:t> parametresi</a:t>
            </a:r>
          </a:p>
          <a:p>
            <a:pPr lvl="1"/>
            <a:r>
              <a:rPr lang="tr-TR" dirty="0" smtClean="0"/>
              <a:t>32-bit vs. 64-bit VM</a:t>
            </a:r>
          </a:p>
          <a:p>
            <a:pPr lvl="1"/>
            <a:r>
              <a:rPr lang="tr-TR" dirty="0" smtClean="0"/>
              <a:t>File </a:t>
            </a:r>
            <a:r>
              <a:rPr lang="tr-TR" dirty="0" err="1" smtClean="0"/>
              <a:t>cache</a:t>
            </a:r>
            <a:r>
              <a:rPr lang="tr-TR" dirty="0" smtClean="0"/>
              <a:t> büyüklüğü</a:t>
            </a:r>
          </a:p>
          <a:p>
            <a:r>
              <a:rPr lang="tr-TR" dirty="0" err="1" smtClean="0"/>
              <a:t>Clock</a:t>
            </a:r>
            <a:r>
              <a:rPr lang="tr-TR" dirty="0" smtClean="0"/>
              <a:t>/</a:t>
            </a:r>
            <a:r>
              <a:rPr lang="tr-TR" dirty="0" err="1" smtClean="0"/>
              <a:t>Timing</a:t>
            </a:r>
            <a:r>
              <a:rPr lang="tr-TR" dirty="0" smtClean="0"/>
              <a:t> Senkronizasyonu Kontrolü / </a:t>
            </a:r>
            <a:r>
              <a:rPr lang="tr-TR" dirty="0" err="1" smtClean="0"/>
              <a:t>Vmware</a:t>
            </a:r>
            <a:r>
              <a:rPr lang="tr-TR" dirty="0" smtClean="0"/>
              <a:t> etkisi</a:t>
            </a:r>
            <a:endParaRPr lang="en-US" dirty="0"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tr-TR" dirty="0" smtClean="0"/>
              <a:t>Java Başlangıç Parametreleri</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fontScale="77500" lnSpcReduction="20000"/>
          </a:bodyPr>
          <a:lstStyle/>
          <a:p>
            <a:r>
              <a:rPr lang="tr-TR" dirty="0" err="1" smtClean="0"/>
              <a:t>Heap</a:t>
            </a:r>
            <a:r>
              <a:rPr lang="tr-TR" dirty="0" smtClean="0"/>
              <a:t> Size, </a:t>
            </a:r>
            <a:r>
              <a:rPr lang="tr-TR" dirty="0" err="1" smtClean="0"/>
              <a:t>Segment</a:t>
            </a:r>
            <a:r>
              <a:rPr lang="tr-TR" dirty="0" smtClean="0"/>
              <a:t> Size, </a:t>
            </a:r>
            <a:r>
              <a:rPr lang="tr-TR" dirty="0" err="1" smtClean="0"/>
              <a:t>PermGenSpace</a:t>
            </a:r>
            <a:endParaRPr lang="tr-TR" dirty="0" smtClean="0"/>
          </a:p>
          <a:p>
            <a:r>
              <a:rPr lang="tr-TR" dirty="0" err="1" smtClean="0"/>
              <a:t>Garbage</a:t>
            </a:r>
            <a:r>
              <a:rPr lang="tr-TR" dirty="0" smtClean="0"/>
              <a:t> Collection</a:t>
            </a:r>
          </a:p>
          <a:p>
            <a:pPr lvl="1"/>
            <a:r>
              <a:rPr lang="tr-TR" dirty="0" err="1" smtClean="0"/>
              <a:t>System.gc</a:t>
            </a:r>
            <a:r>
              <a:rPr lang="tr-TR" dirty="0" smtClean="0"/>
              <a:t>()’</a:t>
            </a:r>
            <a:r>
              <a:rPr lang="tr-TR" dirty="0" err="1" smtClean="0"/>
              <a:t>nin</a:t>
            </a:r>
            <a:r>
              <a:rPr lang="tr-TR" dirty="0" smtClean="0"/>
              <a:t> </a:t>
            </a:r>
            <a:r>
              <a:rPr lang="tr-TR" dirty="0" err="1" smtClean="0"/>
              <a:t>disable</a:t>
            </a:r>
            <a:r>
              <a:rPr lang="tr-TR" dirty="0" smtClean="0"/>
              <a:t> edilmesi</a:t>
            </a:r>
          </a:p>
          <a:p>
            <a:pPr lvl="1"/>
            <a:r>
              <a:rPr lang="tr-TR" dirty="0" err="1" smtClean="0"/>
              <a:t>Low</a:t>
            </a:r>
            <a:r>
              <a:rPr lang="tr-TR" dirty="0" smtClean="0"/>
              <a:t> </a:t>
            </a:r>
            <a:r>
              <a:rPr lang="tr-TR" dirty="0" err="1" smtClean="0"/>
              <a:t>Pause</a:t>
            </a:r>
            <a:r>
              <a:rPr lang="tr-TR" dirty="0" smtClean="0"/>
              <a:t> </a:t>
            </a:r>
            <a:r>
              <a:rPr lang="tr-TR" dirty="0" err="1" smtClean="0"/>
              <a:t>Collector’ların</a:t>
            </a:r>
            <a:r>
              <a:rPr lang="tr-TR" dirty="0" smtClean="0"/>
              <a:t> seçimi</a:t>
            </a:r>
          </a:p>
          <a:p>
            <a:pPr lvl="2"/>
            <a:r>
              <a:rPr lang="tr-TR" dirty="0" err="1" smtClean="0"/>
              <a:t>Parallel</a:t>
            </a:r>
            <a:r>
              <a:rPr lang="tr-TR" dirty="0" smtClean="0"/>
              <a:t>  </a:t>
            </a:r>
            <a:r>
              <a:rPr lang="tr-TR" dirty="0" err="1" smtClean="0"/>
              <a:t>Copy</a:t>
            </a:r>
            <a:r>
              <a:rPr lang="tr-TR" dirty="0" smtClean="0"/>
              <a:t>, </a:t>
            </a:r>
            <a:r>
              <a:rPr lang="tr-TR" dirty="0" err="1" smtClean="0"/>
              <a:t>Concurrent</a:t>
            </a:r>
            <a:r>
              <a:rPr lang="tr-TR" dirty="0" smtClean="0"/>
              <a:t> Mark-</a:t>
            </a:r>
            <a:r>
              <a:rPr lang="tr-TR" dirty="0" err="1" smtClean="0"/>
              <a:t>Sweep</a:t>
            </a:r>
            <a:endParaRPr lang="tr-TR" dirty="0" smtClean="0"/>
          </a:p>
          <a:p>
            <a:r>
              <a:rPr lang="tr-TR" dirty="0" err="1" smtClean="0"/>
              <a:t>Jconsole</a:t>
            </a:r>
            <a:r>
              <a:rPr lang="tr-TR" dirty="0" smtClean="0"/>
              <a:t> </a:t>
            </a:r>
            <a:r>
              <a:rPr lang="tr-TR" dirty="0" err="1" smtClean="0"/>
              <a:t>remote</a:t>
            </a:r>
            <a:r>
              <a:rPr lang="tr-TR" dirty="0" smtClean="0"/>
              <a:t> ayarları</a:t>
            </a:r>
          </a:p>
          <a:p>
            <a:pPr lvl="1"/>
            <a:r>
              <a:rPr lang="tr-TR" dirty="0" smtClean="0"/>
              <a:t>MAN_OPTS</a:t>
            </a:r>
            <a:r>
              <a:rPr lang="tr-TR" dirty="0"/>
              <a:t>="-</a:t>
            </a:r>
            <a:r>
              <a:rPr lang="tr-TR" dirty="0" err="1"/>
              <a:t>Dcom.sun.management.jmxremote</a:t>
            </a:r>
            <a:r>
              <a:rPr lang="tr-TR" dirty="0"/>
              <a:t> \</a:t>
            </a:r>
          </a:p>
          <a:p>
            <a:pPr lvl="1"/>
            <a:r>
              <a:rPr lang="tr-TR" dirty="0"/>
              <a:t>-</a:t>
            </a:r>
            <a:r>
              <a:rPr lang="tr-TR" dirty="0" err="1"/>
              <a:t>Dcom.sun.management.jmxremote.port</a:t>
            </a:r>
            <a:r>
              <a:rPr lang="tr-TR" dirty="0"/>
              <a:t>=16105 \</a:t>
            </a:r>
          </a:p>
          <a:p>
            <a:pPr lvl="1"/>
            <a:r>
              <a:rPr lang="tr-TR" dirty="0"/>
              <a:t>-</a:t>
            </a:r>
            <a:r>
              <a:rPr lang="tr-TR" dirty="0" err="1"/>
              <a:t>Dcom.sun.management.jmxremote.ssl</a:t>
            </a:r>
            <a:r>
              <a:rPr lang="tr-TR" dirty="0"/>
              <a:t>=</a:t>
            </a:r>
            <a:r>
              <a:rPr lang="tr-TR" dirty="0" err="1"/>
              <a:t>false</a:t>
            </a:r>
            <a:r>
              <a:rPr lang="tr-TR" dirty="0"/>
              <a:t> \</a:t>
            </a:r>
          </a:p>
          <a:p>
            <a:pPr lvl="1"/>
            <a:r>
              <a:rPr lang="tr-TR" dirty="0"/>
              <a:t>-</a:t>
            </a:r>
            <a:r>
              <a:rPr lang="tr-TR" dirty="0" err="1" smtClean="0"/>
              <a:t>Dcom.sun.management.jmxremote.authenticate</a:t>
            </a:r>
            <a:r>
              <a:rPr lang="tr-TR" dirty="0" smtClean="0"/>
              <a:t>=</a:t>
            </a:r>
            <a:r>
              <a:rPr lang="tr-TR" dirty="0" err="1" smtClean="0"/>
              <a:t>true</a:t>
            </a:r>
            <a:r>
              <a:rPr lang="tr-TR" dirty="0" smtClean="0"/>
              <a:t>«</a:t>
            </a:r>
          </a:p>
          <a:p>
            <a:pPr lvl="1"/>
            <a:r>
              <a:rPr lang="tr-TR" dirty="0" err="1" smtClean="0"/>
              <a:t>Username</a:t>
            </a:r>
            <a:r>
              <a:rPr lang="tr-TR" dirty="0" smtClean="0"/>
              <a:t>/</a:t>
            </a:r>
            <a:r>
              <a:rPr lang="tr-TR" dirty="0" err="1" smtClean="0"/>
              <a:t>password’ün</a:t>
            </a:r>
            <a:r>
              <a:rPr lang="tr-TR" dirty="0" smtClean="0"/>
              <a:t> </a:t>
            </a:r>
            <a:r>
              <a:rPr lang="tr-TR" dirty="0" err="1" smtClean="0"/>
              <a:t>konfigüre</a:t>
            </a:r>
            <a:r>
              <a:rPr lang="tr-TR" dirty="0" smtClean="0"/>
              <a:t> edilmesi</a:t>
            </a:r>
          </a:p>
        </p:txBody>
      </p:sp>
    </p:spTree>
    <p:extLst>
      <p:ext uri="{BB962C8B-B14F-4D97-AF65-F5344CB8AC3E}">
        <p14:creationId xmlns:p14="http://schemas.microsoft.com/office/powerpoint/2010/main" val="360060267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tr-TR" dirty="0" smtClean="0"/>
              <a:t>Performans Gözlemlenmesi</a:t>
            </a:r>
            <a:endParaRPr lang="en-US" dirty="0">
              <a:solidFill>
                <a:schemeClr val="tx2"/>
              </a:solidFill>
            </a:endParaRPr>
          </a:p>
        </p:txBody>
      </p:sp>
      <p:sp>
        <p:nvSpPr>
          <p:cNvPr id="3" name="Text Placeholder 2"/>
          <p:cNvSpPr>
            <a:spLocks noGrp="1"/>
          </p:cNvSpPr>
          <p:nvPr>
            <p:ph type="body" sz="quarter" idx="10"/>
          </p:nvPr>
        </p:nvSpPr>
        <p:spPr>
          <a:xfrm>
            <a:off x="381000" y="1124744"/>
            <a:ext cx="8382000" cy="4282753"/>
          </a:xfrm>
        </p:spPr>
        <p:txBody>
          <a:bodyPr>
            <a:normAutofit/>
          </a:bodyPr>
          <a:lstStyle/>
          <a:p>
            <a:r>
              <a:rPr lang="tr-TR" dirty="0" err="1" smtClean="0"/>
              <a:t>Jconsole</a:t>
            </a:r>
            <a:r>
              <a:rPr lang="tr-TR" dirty="0" smtClean="0"/>
              <a:t> Kullanımı</a:t>
            </a:r>
          </a:p>
          <a:p>
            <a:pPr lvl="1"/>
            <a:r>
              <a:rPr lang="tr-TR" dirty="0" err="1" smtClean="0"/>
              <a:t>Heap</a:t>
            </a:r>
            <a:r>
              <a:rPr lang="tr-TR" dirty="0" smtClean="0"/>
              <a:t> </a:t>
            </a:r>
            <a:r>
              <a:rPr lang="tr-TR" dirty="0"/>
              <a:t>/ Start / </a:t>
            </a:r>
            <a:r>
              <a:rPr lang="tr-TR" dirty="0" err="1"/>
              <a:t>Garbage</a:t>
            </a:r>
            <a:r>
              <a:rPr lang="tr-TR" dirty="0"/>
              <a:t> </a:t>
            </a:r>
            <a:r>
              <a:rPr lang="tr-TR" dirty="0" err="1"/>
              <a:t>collection'ın</a:t>
            </a:r>
            <a:r>
              <a:rPr lang="tr-TR" dirty="0"/>
              <a:t> gözlemlenmesi</a:t>
            </a:r>
          </a:p>
          <a:p>
            <a:pPr lvl="1"/>
            <a:r>
              <a:rPr lang="tr-TR" dirty="0" err="1"/>
              <a:t>T</a:t>
            </a:r>
            <a:r>
              <a:rPr lang="tr-TR" dirty="0" err="1" smtClean="0"/>
              <a:t>hread'lerin</a:t>
            </a:r>
            <a:r>
              <a:rPr lang="tr-TR" dirty="0" smtClean="0"/>
              <a:t> </a:t>
            </a:r>
            <a:r>
              <a:rPr lang="tr-TR" dirty="0"/>
              <a:t>gözlemlenmesi</a:t>
            </a:r>
          </a:p>
          <a:p>
            <a:r>
              <a:rPr lang="tr-TR" dirty="0" smtClean="0"/>
              <a:t>İşletim </a:t>
            </a:r>
            <a:r>
              <a:rPr lang="tr-TR" dirty="0"/>
              <a:t>Sistemi performans gözlemlenmesi</a:t>
            </a:r>
          </a:p>
          <a:p>
            <a:pPr lvl="1"/>
            <a:r>
              <a:rPr lang="tr-TR" dirty="0" err="1" smtClean="0"/>
              <a:t>Nagios</a:t>
            </a:r>
            <a:r>
              <a:rPr lang="tr-TR" dirty="0"/>
              <a:t>, </a:t>
            </a:r>
            <a:r>
              <a:rPr lang="tr-TR" dirty="0" err="1"/>
              <a:t>cacti</a:t>
            </a:r>
            <a:r>
              <a:rPr lang="tr-TR" dirty="0"/>
              <a:t>, </a:t>
            </a:r>
            <a:r>
              <a:rPr lang="tr-TR" dirty="0" err="1"/>
              <a:t>Zabbix</a:t>
            </a:r>
            <a:r>
              <a:rPr lang="tr-TR" dirty="0"/>
              <a:t> ile CPU/Memory/Disk </a:t>
            </a:r>
            <a:r>
              <a:rPr lang="tr-TR" dirty="0" err="1"/>
              <a:t>IO'larının</a:t>
            </a:r>
            <a:r>
              <a:rPr lang="tr-TR" dirty="0"/>
              <a:t> gözlemlenmesi</a:t>
            </a:r>
            <a:endParaRPr lang="tr-TR" dirty="0" smtClean="0"/>
          </a:p>
          <a:p>
            <a:endParaRPr lang="tr-TR" dirty="0" smtClean="0"/>
          </a:p>
        </p:txBody>
      </p:sp>
    </p:spTree>
    <p:extLst>
      <p:ext uri="{BB962C8B-B14F-4D97-AF65-F5344CB8AC3E}">
        <p14:creationId xmlns:p14="http://schemas.microsoft.com/office/powerpoint/2010/main" val="253146055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err="1" smtClean="0"/>
              <a:t>JConsole</a:t>
            </a:r>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908720"/>
            <a:ext cx="6840760" cy="4834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482139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tr-TR" dirty="0" err="1" smtClean="0"/>
              <a:t>Log</a:t>
            </a:r>
            <a:r>
              <a:rPr lang="tr-TR" dirty="0" smtClean="0"/>
              <a:t> ve </a:t>
            </a:r>
            <a:r>
              <a:rPr lang="tr-TR" dirty="0" err="1" smtClean="0"/>
              <a:t>Cacheleme</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lnSpcReduction="10000"/>
          </a:bodyPr>
          <a:lstStyle/>
          <a:p>
            <a:r>
              <a:rPr lang="tr-TR" dirty="0"/>
              <a:t>Göz ardı edilen bir performans yiyicisi: </a:t>
            </a:r>
            <a:r>
              <a:rPr lang="tr-TR" dirty="0" err="1"/>
              <a:t>Log</a:t>
            </a:r>
            <a:r>
              <a:rPr lang="tr-TR" dirty="0"/>
              <a:t> Dosyaları</a:t>
            </a:r>
          </a:p>
          <a:p>
            <a:pPr lvl="1"/>
            <a:r>
              <a:rPr lang="tr-TR" dirty="0" err="1" smtClean="0"/>
              <a:t>Log</a:t>
            </a:r>
            <a:r>
              <a:rPr lang="tr-TR" dirty="0" smtClean="0"/>
              <a:t> </a:t>
            </a:r>
            <a:r>
              <a:rPr lang="tr-TR" dirty="0"/>
              <a:t>dosyalarının </a:t>
            </a:r>
            <a:r>
              <a:rPr lang="tr-TR" dirty="0" err="1"/>
              <a:t>round</a:t>
            </a:r>
            <a:r>
              <a:rPr lang="tr-TR" dirty="0"/>
              <a:t> edilmesi</a:t>
            </a:r>
          </a:p>
          <a:p>
            <a:pPr lvl="1"/>
            <a:r>
              <a:rPr lang="tr-TR" dirty="0" smtClean="0"/>
              <a:t>Her </a:t>
            </a:r>
            <a:r>
              <a:rPr lang="tr-TR" dirty="0" err="1"/>
              <a:t>startup'tan</a:t>
            </a:r>
            <a:r>
              <a:rPr lang="tr-TR" dirty="0"/>
              <a:t> önce </a:t>
            </a:r>
            <a:r>
              <a:rPr lang="tr-TR" dirty="0" err="1"/>
              <a:t>log</a:t>
            </a:r>
            <a:r>
              <a:rPr lang="tr-TR" dirty="0"/>
              <a:t> dosyalarının </a:t>
            </a:r>
            <a:r>
              <a:rPr lang="tr-TR" dirty="0" err="1"/>
              <a:t>move</a:t>
            </a:r>
            <a:r>
              <a:rPr lang="tr-TR" dirty="0"/>
              <a:t> </a:t>
            </a:r>
            <a:r>
              <a:rPr lang="tr-TR" dirty="0" smtClean="0"/>
              <a:t>edilmesi</a:t>
            </a:r>
            <a:endParaRPr lang="tr-TR" dirty="0"/>
          </a:p>
          <a:p>
            <a:r>
              <a:rPr lang="tr-TR" dirty="0" err="1"/>
              <a:t>Caching</a:t>
            </a:r>
            <a:r>
              <a:rPr lang="tr-TR" dirty="0"/>
              <a:t> Mekanizmaları</a:t>
            </a:r>
          </a:p>
          <a:p>
            <a:pPr lvl="1"/>
            <a:r>
              <a:rPr lang="tr-TR" dirty="0" smtClean="0"/>
              <a:t>Queue </a:t>
            </a:r>
            <a:r>
              <a:rPr lang="tr-TR" dirty="0"/>
              <a:t>temelli </a:t>
            </a:r>
            <a:r>
              <a:rPr lang="tr-TR" dirty="0" err="1"/>
              <a:t>caching</a:t>
            </a:r>
            <a:endParaRPr lang="tr-TR" dirty="0"/>
          </a:p>
          <a:p>
            <a:pPr lvl="1"/>
            <a:r>
              <a:rPr lang="tr-TR" dirty="0" smtClean="0"/>
              <a:t>Disk </a:t>
            </a:r>
            <a:r>
              <a:rPr lang="tr-TR" dirty="0" err="1"/>
              <a:t>caching</a:t>
            </a:r>
            <a:endParaRPr lang="tr-TR" dirty="0" smtClean="0"/>
          </a:p>
          <a:p>
            <a:endParaRPr lang="tr-TR" dirty="0" smtClean="0"/>
          </a:p>
        </p:txBody>
      </p:sp>
    </p:spTree>
    <p:extLst>
      <p:ext uri="{BB962C8B-B14F-4D97-AF65-F5344CB8AC3E}">
        <p14:creationId xmlns:p14="http://schemas.microsoft.com/office/powerpoint/2010/main" val="83552332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750540"/>
          </a:xfrm>
        </p:spPr>
        <p:txBody>
          <a:bodyPr>
            <a:normAutofit fontScale="90000"/>
          </a:bodyPr>
          <a:lstStyle/>
          <a:p>
            <a:r>
              <a:rPr lang="tr-TR" dirty="0"/>
              <a:t>Profiler Kullanımı</a:t>
            </a:r>
            <a:br>
              <a:rPr lang="tr-TR" dirty="0"/>
            </a:br>
            <a:endParaRPr lang="en-US" dirty="0">
              <a:solidFill>
                <a:schemeClr val="tx2"/>
              </a:solidFill>
            </a:endParaRPr>
          </a:p>
        </p:txBody>
      </p:sp>
      <p:sp>
        <p:nvSpPr>
          <p:cNvPr id="3" name="Text Placeholder 2"/>
          <p:cNvSpPr>
            <a:spLocks noGrp="1"/>
          </p:cNvSpPr>
          <p:nvPr>
            <p:ph type="body" sz="quarter" idx="10"/>
          </p:nvPr>
        </p:nvSpPr>
        <p:spPr>
          <a:xfrm>
            <a:off x="395536" y="1196752"/>
            <a:ext cx="8382000" cy="4608511"/>
          </a:xfrm>
        </p:spPr>
        <p:txBody>
          <a:bodyPr>
            <a:normAutofit/>
          </a:bodyPr>
          <a:lstStyle/>
          <a:p>
            <a:r>
              <a:rPr lang="tr-TR" dirty="0" err="1" smtClean="0"/>
              <a:t>Profiler'ın</a:t>
            </a:r>
            <a:r>
              <a:rPr lang="tr-TR" dirty="0" smtClean="0"/>
              <a:t> </a:t>
            </a:r>
            <a:r>
              <a:rPr lang="tr-TR" dirty="0"/>
              <a:t>yardımcı olabileceği </a:t>
            </a:r>
            <a:r>
              <a:rPr lang="tr-TR" dirty="0" smtClean="0"/>
              <a:t>yerler</a:t>
            </a:r>
          </a:p>
          <a:p>
            <a:pPr lvl="1"/>
            <a:r>
              <a:rPr lang="tr-TR" dirty="0" smtClean="0"/>
              <a:t>Memory </a:t>
            </a:r>
            <a:r>
              <a:rPr lang="tr-TR" dirty="0" err="1"/>
              <a:t>Leak'lerin</a:t>
            </a:r>
            <a:r>
              <a:rPr lang="tr-TR" dirty="0"/>
              <a:t> tespit edilmesi</a:t>
            </a:r>
          </a:p>
          <a:p>
            <a:pPr lvl="1"/>
            <a:r>
              <a:rPr lang="tr-TR" dirty="0" err="1" smtClean="0"/>
              <a:t>Ineffective</a:t>
            </a:r>
            <a:r>
              <a:rPr lang="tr-TR" dirty="0" smtClean="0"/>
              <a:t> </a:t>
            </a:r>
            <a:r>
              <a:rPr lang="tr-TR" dirty="0"/>
              <a:t>kod kullanımının tespit </a:t>
            </a:r>
            <a:r>
              <a:rPr lang="tr-TR" dirty="0" smtClean="0"/>
              <a:t>edilmesi</a:t>
            </a:r>
          </a:p>
          <a:p>
            <a:r>
              <a:rPr lang="tr-TR" dirty="0" err="1"/>
              <a:t>Profiler'ın</a:t>
            </a:r>
            <a:r>
              <a:rPr lang="tr-TR" dirty="0"/>
              <a:t> yardımcı olamayacağı yerler</a:t>
            </a:r>
          </a:p>
          <a:p>
            <a:pPr lvl="1"/>
            <a:r>
              <a:rPr lang="tr-TR" dirty="0" smtClean="0"/>
              <a:t>Run-</a:t>
            </a:r>
            <a:r>
              <a:rPr lang="tr-TR" dirty="0" err="1" smtClean="0"/>
              <a:t>time’da</a:t>
            </a:r>
            <a:r>
              <a:rPr lang="tr-TR" dirty="0" smtClean="0"/>
              <a:t> ortaya çıkan, düzensiz </a:t>
            </a:r>
            <a:r>
              <a:rPr lang="tr-TR" dirty="0" smtClean="0"/>
              <a:t>problemler</a:t>
            </a:r>
          </a:p>
          <a:p>
            <a:r>
              <a:rPr lang="tr-TR" dirty="0" err="1" smtClean="0"/>
              <a:t>OpenSource</a:t>
            </a:r>
            <a:r>
              <a:rPr lang="tr-TR" dirty="0" smtClean="0"/>
              <a:t> </a:t>
            </a:r>
            <a:r>
              <a:rPr lang="tr-TR" dirty="0" err="1" smtClean="0"/>
              <a:t>Profiler’lar</a:t>
            </a:r>
            <a:endParaRPr lang="tr-TR" dirty="0" smtClean="0"/>
          </a:p>
          <a:p>
            <a:pPr lvl="1"/>
            <a:r>
              <a:rPr lang="tr-TR" dirty="0" err="1" smtClean="0"/>
              <a:t>Eclipse</a:t>
            </a:r>
            <a:r>
              <a:rPr lang="tr-TR" dirty="0" smtClean="0"/>
              <a:t> TPTP, </a:t>
            </a:r>
            <a:r>
              <a:rPr lang="tr-TR" dirty="0" err="1" smtClean="0"/>
              <a:t>Netbeans</a:t>
            </a:r>
            <a:r>
              <a:rPr lang="tr-TR" dirty="0" smtClean="0"/>
              <a:t>, </a:t>
            </a:r>
            <a:r>
              <a:rPr lang="tr-TR" dirty="0" err="1" smtClean="0"/>
              <a:t>VisualVM</a:t>
            </a:r>
            <a:r>
              <a:rPr lang="tr-TR" dirty="0" smtClean="0"/>
              <a:t>, Profile4j, </a:t>
            </a:r>
            <a:r>
              <a:rPr lang="tr-TR" dirty="0" err="1" smtClean="0"/>
              <a:t>etc</a:t>
            </a:r>
            <a:r>
              <a:rPr lang="tr-TR" dirty="0" smtClean="0"/>
              <a:t>.</a:t>
            </a:r>
          </a:p>
          <a:p>
            <a:r>
              <a:rPr lang="tr-TR" dirty="0" smtClean="0"/>
              <a:t>Ticari </a:t>
            </a:r>
            <a:r>
              <a:rPr lang="tr-TR" dirty="0" err="1" smtClean="0"/>
              <a:t>Profiler’lar</a:t>
            </a:r>
            <a:endParaRPr lang="tr-TR" dirty="0" smtClean="0"/>
          </a:p>
          <a:p>
            <a:pPr lvl="1"/>
            <a:r>
              <a:rPr lang="tr-TR" dirty="0" err="1" smtClean="0"/>
              <a:t>Jprofiler</a:t>
            </a:r>
            <a:endParaRPr lang="tr-TR" dirty="0" smtClean="0"/>
          </a:p>
          <a:p>
            <a:pPr lvl="1"/>
            <a:endParaRPr lang="tr-TR" dirty="0" smtClean="0"/>
          </a:p>
        </p:txBody>
      </p:sp>
    </p:spTree>
    <p:extLst>
      <p:ext uri="{BB962C8B-B14F-4D97-AF65-F5344CB8AC3E}">
        <p14:creationId xmlns:p14="http://schemas.microsoft.com/office/powerpoint/2010/main" val="122623477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EEFD162-EDAF-40F1-8DE6-8C07E9AEC8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1_White with Blue Bar Segoe Template</Template>
  <TotalTime>439</TotalTime>
  <Words>1341</Words>
  <Application>Microsoft Office PowerPoint</Application>
  <PresentationFormat>On-screen Show (4:3)</PresentationFormat>
  <Paragraphs>129</Paragraphs>
  <Slides>11</Slides>
  <Notes>10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1_White with Blue Bar Segoe Template</vt:lpstr>
      <vt:lpstr>White with Courier font for code slides</vt:lpstr>
      <vt:lpstr>Java Performans Yönetimi</vt:lpstr>
      <vt:lpstr>Giriş</vt:lpstr>
      <vt:lpstr>İnce Ayar Stratejisi </vt:lpstr>
      <vt:lpstr>İşletim Sistemi Faktörü Java, işletim sisteminden bağımsızdır(!) (mı acaba)</vt:lpstr>
      <vt:lpstr>Java Başlangıç Parametreleri</vt:lpstr>
      <vt:lpstr>Performans Gözlemlenmesi</vt:lpstr>
      <vt:lpstr>JConsole</vt:lpstr>
      <vt:lpstr>Log ve Cacheleme</vt:lpstr>
      <vt:lpstr>Profiler Kullanımı </vt:lpstr>
      <vt:lpstr>Yük Dengeleyici Kullanımı </vt:lpstr>
      <vt:lpstr>Performansa Yönelik Kodlama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 Performans Yönetimi</dc:title>
  <dc:creator>Windows User</dc:creator>
  <cp:lastModifiedBy>Windows User</cp:lastModifiedBy>
  <cp:revision>25</cp:revision>
  <dcterms:created xsi:type="dcterms:W3CDTF">2012-06-13T17:45:53Z</dcterms:created>
  <dcterms:modified xsi:type="dcterms:W3CDTF">2012-06-15T12:44:13Z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TC102867899990</vt:lpwstr>
  </property>
</Properties>
</file>